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301" r:id="rId3"/>
    <p:sldId id="303" r:id="rId4"/>
    <p:sldId id="284" r:id="rId5"/>
    <p:sldId id="299" r:id="rId6"/>
    <p:sldId id="302" r:id="rId7"/>
    <p:sldId id="293" r:id="rId8"/>
    <p:sldId id="298" r:id="rId9"/>
    <p:sldId id="304" r:id="rId10"/>
    <p:sldId id="294" r:id="rId11"/>
    <p:sldId id="30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F99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amsus stilius1 – paryškinima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Šviesus stilius 3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Šviesus stilius 3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Šviesus stilius 3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Tamsus stilius 2 – paryškinimas 3/paryškinima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Šviesus stilius 2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710"/>
  </p:normalViewPr>
  <p:slideViewPr>
    <p:cSldViewPr snapToGrid="0" snapToObjects="1">
      <p:cViewPr>
        <p:scale>
          <a:sx n="100" d="100"/>
          <a:sy n="100" d="100"/>
        </p:scale>
        <p:origin x="-738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BBCC288-EFD4-8148-AB95-60FE378F0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20EC72-3BCB-A145-93EF-5460E1CD2C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B6112-6BBF-3648-945F-7AFB0FF82A7A}" type="datetimeFigureOut">
              <a:rPr lang="x-none" smtClean="0"/>
              <a:t>2023-06-26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1F33C6-2B8B-C34F-B68F-B0948F6D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75B148-5D9A-1B4B-AB1A-E3809BDEE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431-2A35-4140-8925-F1D27F8A623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851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C6B7-FF69-1849-AB17-C9ACE6166EFD}" type="datetimeFigureOut">
              <a:rPr lang="x-none" smtClean="0"/>
              <a:t>2023-06-26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85A1-8BEB-C540-BB53-25CF4B6740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81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85A1-8BEB-C540-BB53-25CF4B674075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538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993B1-6505-C848-A1A0-FF85E29E8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09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Pavadnimas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574591-474C-8645-8EF9-7BACFCC976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0058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sssss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C4D429-C6C5-C445-B6C0-91013E37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8" y="623324"/>
            <a:ext cx="3189504" cy="101955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C963D6E-563B-EC41-9E2E-D4521953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2023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352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C89336-0DC5-F94E-81C9-8E36A992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61939">
            <a:off x="2588205" y="81756"/>
            <a:ext cx="7462554" cy="510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86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2751098-9948-794D-AC13-8C71F6692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64FCBB-068E-BC4D-8851-9EBA73D1F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9514" y="108849"/>
            <a:ext cx="6266744" cy="6640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357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66E129-4330-F841-A5A3-D9DD8338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949" y="704533"/>
            <a:ext cx="7462554" cy="510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8B642D-9D54-A443-B925-C3AB4A1650C5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FCB4BB7-011B-6F4C-BF50-C63264A7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8F1B5CC6-3C93-1647-871B-042605EB3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30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D70067-4AA8-C942-979E-D0EAE65F2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7301" y="390006"/>
            <a:ext cx="4368568" cy="6467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079AA7-972D-3E43-9403-40AAA6EBAF4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4109283-E3E4-874E-9B13-255949B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2671EB44-2B27-6F4F-BD4E-F9399E34B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2628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767A15-6724-1443-8306-EEE0F199B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4359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E65733-E0CF-FA4F-9969-2ED4572B2B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8DB32FA-E634-A249-AF39-448846BE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3692" y="677505"/>
            <a:ext cx="6386796" cy="59979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3C73A095-27D5-6044-BAB6-A9133D73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BECA975E-18B6-854A-8EB5-189A9F9A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564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EC7769-AFB4-1249-9975-9C7D0DA3C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6305" y="365125"/>
            <a:ext cx="442409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4151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41E28D-9905-5343-9F66-FF1CEB550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254631-42DE-1143-96CA-E7B2B0F91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C9CEC0-E3DA-1B42-8B73-78EFB964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5EE9C5-C98C-F842-A512-6BF8DF9BF36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56DF4DE2-C925-5D47-A080-496FD00C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39107E-0BC5-C74B-950E-5FC46A6BB4E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A3712C-19A7-A046-853D-2DA07D719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040" y="519088"/>
            <a:ext cx="5470452" cy="59737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5D05F30-811E-2140-940C-DD351FB0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BD20EF4C-AE13-3343-AB7D-5EAED1615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176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09FDC1-33A6-CF4C-A828-A2F734D35CD1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879B17-4814-A541-9B51-1A8B3F560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3223" y="544010"/>
            <a:ext cx="5822989" cy="53648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644B0A8-FC19-1242-98D6-17E63FFB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574EFDD3-B37D-4640-8C9C-522158E3B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378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F61A5E-BB00-8343-A39C-A2250F52B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3664" y="480033"/>
            <a:ext cx="5841019" cy="6195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029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DDC024F5-60E5-B048-8CD0-A7CDF6B69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1747382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07E34206-C4AF-594B-B530-B87222574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108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8DAB70D1-CB0C-CF43-8C3C-153CFBB58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941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C438C68-27F4-7C40-87C7-C8C8A167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967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0A5180-9116-664F-AC16-FE4A7731E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2" y="1747382"/>
            <a:ext cx="5396828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6F9CE5-457A-3B4F-8FE3-378D8B53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747381"/>
            <a:ext cx="5735256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D4E865-3E99-D646-BDF3-62D774DBC72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83E6F25-91E3-CD45-8FBE-3E767612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560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E6298E-6D26-C343-B57F-0080A78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100CDBB-7081-7A41-B48A-10AF7F72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53B1B3-419F-6745-A2B0-0050FFE4B474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1904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s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5647C3-6613-1E4E-82D2-A5B31C61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2D8-01C0-4743-9CB2-C48EABDE0B68}" type="datetimeyyyy">
              <a:rPr lang="en-US" smtClean="0"/>
              <a:t>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598972-96E3-D143-A02C-7CB47311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5BDDF-FE3A-B943-87C4-5C2D19C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DF983B-7ED4-5B45-A9D2-6C5209DD3BAA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140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B2D40E-5028-E84E-ADB6-18EA5BBD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512" y="1747837"/>
            <a:ext cx="10932288" cy="442912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 err="1"/>
              <a:t>ifth</a:t>
            </a:r>
            <a:r>
              <a:rPr lang="en-GB" dirty="0"/>
              <a:t>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EB3C6B-29A9-924F-BDDE-AF9DE696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76C-AD56-E442-A199-3F068A85E6A8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96984D-03BE-7A4A-8BF6-F2D3CDAA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20F485-BD76-7B4C-B2ED-C9A4817C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A548536-4310-7247-B1CC-01D33F37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093228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6763BD-1C05-3240-A9C9-AA59F7C09B49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5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28469C-0306-9140-8CC9-4DA3D9551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1CF266-C9FB-2341-9D8F-46498EA8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B5AA5B-87AD-F443-BF8A-946D0BA8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D6D7-A9AC-694B-A9C3-919F7AC9599C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2F0310-B4F0-0043-9361-E32B8AE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EE9F85-8DED-C949-8D4F-24246CA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A4B3E0-BE7B-9949-A686-8E2C4FE580E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550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3F15F0-9852-7549-BF03-70C55F62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2" y="1747837"/>
            <a:ext cx="10932288" cy="44291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2BCD29-724A-D84E-B1DC-E2E96F6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CB9-820D-4A44-814F-CC2269C342E4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DD201-7045-F345-ADA2-49D422B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4AD794-F81A-A942-9ADA-694CBB90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D2573A-497E-A745-9EF2-0565C4D79BB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3D85E92-074F-B647-9BDA-10E2D5F9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05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94D013-176D-4F44-8F3C-F396C29E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B0C18B-D541-5446-8736-D5B0A0A5FA7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AACEE48-8E0E-F246-9199-FCBFEE0B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2194EDF5-AA50-CB4C-8C52-EAA9211F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BE53688-0B05-7742-9A77-3E5F79922D89}"/>
              </a:ext>
            </a:extLst>
          </p:cNvPr>
          <p:cNvSpPr txBox="1">
            <a:spLocks/>
          </p:cNvSpPr>
          <p:nvPr userDrawn="1"/>
        </p:nvSpPr>
        <p:spPr>
          <a:xfrm>
            <a:off x="1524000" y="3589711"/>
            <a:ext cx="9144000" cy="101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Dėkojame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36602C-7CF1-9948-AEC7-4E86E483B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9" y="623324"/>
            <a:ext cx="3187155" cy="101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C7740A-A3E5-2F40-BF5E-B5B06AC19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58" y="2513721"/>
            <a:ext cx="975884" cy="4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94902E5D-5F97-1947-B2B1-3D6B08750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2023</a:t>
            </a:fld>
            <a:endParaRPr lang="x-none" dirty="0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AFA3FE98-1EBE-FD4C-8A3E-4C09A7C435E5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712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savivaldybe@post.rokiskis.lt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221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5D8085-E781-6849-9B9C-E5FCF6BB5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D760A-04F1-DB4A-B8B0-35D28779C216}" type="datetimeyyyy">
              <a:rPr lang="en-US" smtClean="0"/>
              <a:pPr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168A30-BB0B-EF49-98AB-A013D175952D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1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chemeClr val="bg1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729CDFD-19D8-2043-B3BD-A60AF56C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4E9116D8-54B3-404A-AD73-E56A13D1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6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6155134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6163896" cy="4062672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68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C379A6-60E5-874A-ACE1-7298E62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36270CD4-0488-A54A-8A7B-DE70E6A14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ABFCCF-6942-E14A-BAE9-D133FC9B6AC4}"/>
              </a:ext>
            </a:extLst>
          </p:cNvPr>
          <p:cNvSpPr txBox="1"/>
          <p:nvPr userDrawn="1"/>
        </p:nvSpPr>
        <p:spPr>
          <a:xfrm>
            <a:off x="9520497" y="44062"/>
            <a:ext cx="267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62DED5DF-12FE-884C-87FC-BD5D662B8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7710" y="365124"/>
            <a:ext cx="7353750" cy="6127749"/>
          </a:xfrm>
          <a:ln w="6350"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5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016" y="1747838"/>
            <a:ext cx="5747444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8AC4B99-2E47-BF46-BE38-14697C3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DA5B82A9-0D3F-7D4F-945B-A1AEE0E46A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512" y="1747837"/>
            <a:ext cx="5559666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11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275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3A06B36-E33E-7E4A-9B9F-318AD8F251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108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18" name="Picture Placeholder 7">
            <a:extLst>
              <a:ext uri="{FF2B5EF4-FFF2-40B4-BE49-F238E27FC236}">
                <a16:creationId xmlns="" xmlns:a16="http://schemas.microsoft.com/office/drawing/2014/main" id="{2152CF5E-3F8D-314F-AEA8-24B73D2A5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941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221D297-715A-E14C-8202-2588E07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96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E2B530-5EB1-744F-9DF4-F6E263841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6374" y="1577871"/>
            <a:ext cx="975884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106021-8F33-8344-B6B4-02DCE67C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F173B2-1E72-EC40-885B-31B6744B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23B740-B259-4C4E-B173-477DC1FA7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13586-84D6-1B44-BD52-6A3AAB2AF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1E91F0-E7C1-DA4B-8FE5-308035E3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7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62" r:id="rId4"/>
    <p:sldLayoutId id="2147483688" r:id="rId5"/>
    <p:sldLayoutId id="2147483681" r:id="rId6"/>
    <p:sldLayoutId id="2147483684" r:id="rId7"/>
    <p:sldLayoutId id="2147483683" r:id="rId8"/>
    <p:sldLayoutId id="2147483675" r:id="rId9"/>
    <p:sldLayoutId id="2147483682" r:id="rId10"/>
    <p:sldLayoutId id="2147483665" r:id="rId11"/>
    <p:sldLayoutId id="2147483687" r:id="rId12"/>
    <p:sldLayoutId id="2147483664" r:id="rId13"/>
    <p:sldLayoutId id="2147483666" r:id="rId14"/>
    <p:sldLayoutId id="2147483686" r:id="rId15"/>
    <p:sldLayoutId id="2147483667" r:id="rId16"/>
    <p:sldLayoutId id="2147483672" r:id="rId17"/>
    <p:sldLayoutId id="2147483673" r:id="rId18"/>
    <p:sldLayoutId id="2147483685" r:id="rId19"/>
    <p:sldLayoutId id="2147483670" r:id="rId20"/>
    <p:sldLayoutId id="2147483671" r:id="rId21"/>
    <p:sldLayoutId id="2147483669" r:id="rId22"/>
    <p:sldLayoutId id="2147483674" r:id="rId23"/>
    <p:sldLayoutId id="2147483676" r:id="rId24"/>
    <p:sldLayoutId id="2147483677" r:id="rId25"/>
    <p:sldLayoutId id="2147483655" r:id="rId26"/>
    <p:sldLayoutId id="2147483678" r:id="rId27"/>
    <p:sldLayoutId id="2147483679" r:id="rId28"/>
    <p:sldLayoutId id="2147483650" r:id="rId29"/>
    <p:sldLayoutId id="214748368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ntipol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40325"/>
            <a:ext cx="39084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ntrinis pavadinimas 6"/>
          <p:cNvSpPr>
            <a:spLocks noGrp="1"/>
          </p:cNvSpPr>
          <p:nvPr>
            <p:ph type="subTitle" idx="1"/>
          </p:nvPr>
        </p:nvSpPr>
        <p:spPr>
          <a:xfrm>
            <a:off x="9438027" y="6340723"/>
            <a:ext cx="1905740" cy="402977"/>
          </a:xfrm>
        </p:spPr>
        <p:txBody>
          <a:bodyPr/>
          <a:lstStyle/>
          <a:p>
            <a:r>
              <a:rPr lang="lt-LT" dirty="0" smtClean="0"/>
              <a:t>2023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61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2391-2D7E-4900-9891-DFF81385CA7E}" type="datetime1">
              <a:rPr lang="en-US" smtClean="0"/>
              <a:t>6/26/2023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10</a:t>
            </a:fld>
            <a:endParaRPr lang="x-none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381" y="988322"/>
            <a:ext cx="151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Planuota 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134 </a:t>
            </a:r>
            <a:r>
              <a:rPr lang="lt-LT" sz="1600" b="1" dirty="0" smtClean="0">
                <a:solidFill>
                  <a:schemeClr val="bg1"/>
                </a:solidFill>
              </a:rPr>
              <a:t>priemonės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964" y="3171172"/>
            <a:ext cx="144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solidFill>
                  <a:schemeClr val="bg1"/>
                </a:solidFill>
              </a:rPr>
              <a:t>Įgyvendinta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125 </a:t>
            </a:r>
            <a:r>
              <a:rPr lang="lt-LT" sz="1600" b="1" dirty="0" smtClean="0">
                <a:solidFill>
                  <a:schemeClr val="bg1"/>
                </a:solidFill>
              </a:rPr>
              <a:t>priemonės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2545" y="5061528"/>
            <a:ext cx="1436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Vykdoma</a:t>
            </a:r>
            <a:r>
              <a:rPr lang="lt-LT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</a:p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priemonių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2763" y="932842"/>
            <a:ext cx="1607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Nevykdyta</a:t>
            </a:r>
            <a:r>
              <a:rPr lang="lt-LT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priemonės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47564" y="3023390"/>
            <a:ext cx="158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Įvykdyta 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93,3 % </a:t>
            </a:r>
            <a:r>
              <a:rPr lang="lt-LT" sz="1600" b="1" dirty="0" smtClean="0">
                <a:solidFill>
                  <a:schemeClr val="bg1"/>
                </a:solidFill>
              </a:rPr>
              <a:t>priemonių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3346" y="5006049"/>
            <a:ext cx="15840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chemeClr val="bg1"/>
                </a:solidFill>
              </a:rPr>
              <a:t>Panaudota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26,04</a:t>
            </a:r>
          </a:p>
          <a:p>
            <a:pPr algn="ctr"/>
            <a:r>
              <a:rPr lang="lt-LT" b="1" dirty="0" smtClean="0">
                <a:solidFill>
                  <a:schemeClr val="bg1"/>
                </a:solidFill>
              </a:rPr>
              <a:t>mln. </a:t>
            </a:r>
            <a:r>
              <a:rPr lang="lt-LT" b="1" dirty="0" err="1" smtClean="0">
                <a:solidFill>
                  <a:schemeClr val="bg1"/>
                </a:solidFill>
              </a:rPr>
              <a:t>Eur</a:t>
            </a:r>
            <a:endParaRPr lang="lt-L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title"/>
          </p:nvPr>
        </p:nvSpPr>
        <p:spPr>
          <a:xfrm>
            <a:off x="421513" y="176589"/>
            <a:ext cx="11409744" cy="1096030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 smtClean="0">
                <a:solidFill>
                  <a:srgbClr val="3333FF"/>
                </a:solidFill>
              </a:rPr>
              <a:t>DĖKOJAME UŽ JŪSŲ DĖMESĮ</a:t>
            </a:r>
            <a:endParaRPr lang="lt-LT" sz="4000" b="1" dirty="0">
              <a:solidFill>
                <a:srgbClr val="3333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7" y="1990641"/>
            <a:ext cx="10665685" cy="3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2524" y="1253140"/>
            <a:ext cx="5194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smtClean="0">
                <a:solidFill>
                  <a:srgbClr val="3333FF"/>
                </a:solidFill>
              </a:rPr>
              <a:t>KLAUSIMAI? </a:t>
            </a:r>
            <a:endParaRPr lang="lt-LT" sz="4000" b="1" dirty="0">
              <a:solidFill>
                <a:srgbClr val="3333FF"/>
              </a:solidFill>
            </a:endParaRPr>
          </a:p>
        </p:txBody>
      </p:sp>
      <p:sp>
        <p:nvSpPr>
          <p:cNvPr id="10" name="2 teksto laukas"/>
          <p:cNvSpPr txBox="1">
            <a:spLocks noChangeArrowheads="1"/>
          </p:cNvSpPr>
          <p:nvPr/>
        </p:nvSpPr>
        <p:spPr bwMode="auto">
          <a:xfrm>
            <a:off x="2391594" y="5655121"/>
            <a:ext cx="8280920" cy="10077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66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Calibri"/>
                <a:cs typeface="Times New Roman"/>
              </a:rPr>
              <a:t>„Negali būti viskuo visiems. Jei jau nusprendei eiti į šiaurę tuo pačiu  metu negalėsi eiti į pietus.“</a:t>
            </a:r>
            <a:endParaRPr kumimoji="0" lang="lt-LT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Calibri"/>
                <a:cs typeface="Times New Roman"/>
              </a:rPr>
              <a:t>Jeroen</a:t>
            </a:r>
            <a:r>
              <a:rPr kumimoji="0" lang="lt-LT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Calibri"/>
                <a:cs typeface="Times New Roman"/>
              </a:rPr>
              <a:t> </a:t>
            </a:r>
            <a:r>
              <a:rPr kumimoji="0" lang="lt-LT" sz="130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Calibri"/>
                <a:cs typeface="Times New Roman"/>
              </a:rPr>
              <a:t>De</a:t>
            </a:r>
            <a:r>
              <a:rPr kumimoji="0" lang="lt-LT" sz="13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Calibri"/>
                <a:cs typeface="Times New Roman"/>
              </a:rPr>
              <a:t> </a:t>
            </a:r>
            <a:r>
              <a:rPr kumimoji="0" lang="lt-LT" sz="130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Calibri"/>
                <a:cs typeface="Times New Roman"/>
              </a:rPr>
              <a:t>Flander</a:t>
            </a:r>
            <a:r>
              <a:rPr kumimoji="0" lang="lt-LT" sz="13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Calibri"/>
                <a:cs typeface="Times New Roman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Calibri"/>
                <a:cs typeface="Times New Roman"/>
              </a:rPr>
              <a:t>(strategijų įgyvenimo ekspertas, knygų autorius)</a:t>
            </a:r>
          </a:p>
        </p:txBody>
      </p:sp>
    </p:spTree>
    <p:extLst>
      <p:ext uri="{BB962C8B-B14F-4D97-AF65-F5344CB8AC3E}">
        <p14:creationId xmlns:p14="http://schemas.microsoft.com/office/powerpoint/2010/main" val="25765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8CF-E2B2-41A4-8B05-F8B3234B5FA4}" type="datetime1">
              <a:rPr lang="en-US" smtClean="0"/>
              <a:t>6/26/2023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2</a:t>
            </a:fld>
            <a:endParaRPr lang="x-none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2"/>
            <a:ext cx="12192000" cy="68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0525" y="1099840"/>
            <a:ext cx="749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/>
              <a:t>KAS BUVO PLANUOTA IKI 2022 METŲ?</a:t>
            </a:r>
            <a:endParaRPr lang="lt-LT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41752" y="1969768"/>
            <a:ext cx="243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rgbClr val="3333FF"/>
                </a:solidFill>
              </a:rPr>
              <a:t>1 VIZIJA</a:t>
            </a:r>
            <a:endParaRPr lang="lt-LT" sz="2500" b="1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8733" y="2546237"/>
            <a:ext cx="243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lt-L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t-LT" sz="2500" b="1" dirty="0" smtClean="0">
                <a:solidFill>
                  <a:schemeClr val="accent5">
                    <a:lumMod val="75000"/>
                  </a:schemeClr>
                </a:solidFill>
              </a:rPr>
              <a:t>PRIORITETAI</a:t>
            </a:r>
            <a:endParaRPr lang="lt-LT" sz="2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6518" y="3159991"/>
            <a:ext cx="2331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rgbClr val="3333FF"/>
                </a:solidFill>
              </a:rPr>
              <a:t>11 TIKSLŲ</a:t>
            </a:r>
            <a:endParaRPr lang="lt-LT" sz="2500" b="1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2696" y="3874775"/>
            <a:ext cx="243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500" b="1" dirty="0" smtClean="0">
                <a:solidFill>
                  <a:schemeClr val="accent5">
                    <a:lumMod val="75000"/>
                  </a:schemeClr>
                </a:solidFill>
              </a:rPr>
              <a:t>21 UŽDAVINYS</a:t>
            </a:r>
            <a:endParaRPr lang="lt-LT" sz="2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4571" y="4574475"/>
            <a:ext cx="315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rgbClr val="3333FF"/>
                </a:solidFill>
              </a:rPr>
              <a:t>134 PRIEMONĖS</a:t>
            </a:r>
            <a:endParaRPr lang="lt-LT" sz="25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11229975" y="104775"/>
            <a:ext cx="962025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4850" y="2736498"/>
            <a:ext cx="3009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smtClean="0">
                <a:solidFill>
                  <a:schemeClr val="bg1"/>
                </a:solidFill>
              </a:rPr>
              <a:t>VIZIJOS PASIEKIMO VERTINIMAS</a:t>
            </a:r>
            <a:endParaRPr lang="lt-L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94742" y="90542"/>
            <a:ext cx="997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9810" y="4971495"/>
            <a:ext cx="96677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700" b="1" i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Rokiškio rajonas </a:t>
            </a:r>
            <a:r>
              <a:rPr lang="lt-LT" sz="2700" b="1" i="1" dirty="0" smtClean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–</a:t>
            </a:r>
          </a:p>
          <a:p>
            <a:pPr algn="ctr"/>
            <a:r>
              <a:rPr lang="lt-LT" sz="2700" b="1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lt-LT" sz="2700" b="1" i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konkurencingas, patrauklus lankyti, gyventi, dirbti, investuoti </a:t>
            </a:r>
            <a:r>
              <a:rPr lang="lt-LT" sz="2700" b="1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šiaurės rytų Lietuvos ekonominis, socialinis ir kultūros centras</a:t>
            </a:r>
            <a:endParaRPr lang="lt-LT" sz="27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urinio vietos rezervavimo ženklas 10"/>
          <p:cNvGraphicFramePr>
            <a:graphicFrameLocks noGrp="1"/>
          </p:cNvGraphicFramePr>
          <p:nvPr>
            <p:ph idx="1"/>
          </p:nvPr>
        </p:nvGraphicFramePr>
        <p:xfrm>
          <a:off x="4068836" y="1747838"/>
          <a:ext cx="3638402" cy="4429124"/>
        </p:xfrm>
        <a:graphic>
          <a:graphicData uri="http://schemas.openxmlformats.org/drawingml/2006/table">
            <a:tbl>
              <a:tblPr/>
              <a:tblGrid>
                <a:gridCol w="317257"/>
                <a:gridCol w="1771840"/>
                <a:gridCol w="798009"/>
                <a:gridCol w="751296"/>
              </a:tblGrid>
              <a:tr h="454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b="1" kern="15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Nr.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b="1" kern="15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Kriterijus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b="1" kern="15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2021 m.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b="1" kern="15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2022 m. (siektina reikšmė)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</a:tr>
              <a:tr h="548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Vidutinis metinis gyventojų skaičius (metų pradžios duomenys, asm.)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27 515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(28 204-2022 m. </a:t>
                      </a: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pradžios</a:t>
                      </a: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duomenimis)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27 600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Natūrali gyventojų kaita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471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-350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Migracijos saldo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-320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Tiesioginės užsienio investicijos (metų pradžios duomenys):                                 a) mln. EUR;                                                b) tenkančios vienam gyventojui (EUR)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40,17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1460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0,6               b) 21,7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Materialinės investicijos (metų pradžios duomenys):                                 a) mln. EUR;                                                b) tenkančios vienam gyventojui (EUR)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39,95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1437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44,0                  b) 1 594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Veikiančių ūkio subjektų skaičius, tenkantis 1000-iui gyventojų (vnt.)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24,6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25,4 proc.-2022 m. duomenimis)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17,5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Registruotų bedarbių ir darbingo amžiaus gyventojų santykis (proc.)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17,5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Vidutinis mėnesinis bruto darbo užmokestis (EUR)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1258,8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700</a:t>
                      </a:r>
                      <a:endParaRPr lang="lt-LT" sz="10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554-0CEF-41BA-9F01-2065CAADE634}" type="datetime1">
              <a:rPr lang="en-US" smtClean="0"/>
              <a:t>6/26/2023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5</a:t>
            </a:fld>
            <a:endParaRPr lang="x-none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350" y="589169"/>
            <a:ext cx="1150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b="1" dirty="0" smtClean="0">
                <a:solidFill>
                  <a:schemeClr val="bg1"/>
                </a:solidFill>
              </a:rPr>
              <a:t>Strateginio plėtros plano vizijos kriterijų pasiekimo sistemą sudar</a:t>
            </a:r>
            <a:r>
              <a:rPr lang="lt-LT" sz="2200" b="1" dirty="0">
                <a:solidFill>
                  <a:schemeClr val="bg1"/>
                </a:solidFill>
              </a:rPr>
              <a:t>ė</a:t>
            </a:r>
            <a:r>
              <a:rPr lang="lt-LT" sz="2200" b="1" dirty="0" smtClean="0">
                <a:solidFill>
                  <a:schemeClr val="bg1"/>
                </a:solidFill>
              </a:rPr>
              <a:t> 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lt-LT" sz="2200" b="1" dirty="0" smtClean="0">
                <a:solidFill>
                  <a:schemeClr val="bg1"/>
                </a:solidFill>
              </a:rPr>
              <a:t> rodikliai</a:t>
            </a:r>
            <a:endParaRPr lang="lt-LT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Lentelė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61591"/>
              </p:ext>
            </p:extLst>
          </p:nvPr>
        </p:nvGraphicFramePr>
        <p:xfrm>
          <a:off x="1624517" y="1270025"/>
          <a:ext cx="9285866" cy="5232947"/>
        </p:xfrm>
        <a:graphic>
          <a:graphicData uri="http://schemas.openxmlformats.org/drawingml/2006/table">
            <a:tbl>
              <a:tblPr/>
              <a:tblGrid>
                <a:gridCol w="809699"/>
                <a:gridCol w="4522057"/>
                <a:gridCol w="2036663"/>
                <a:gridCol w="1917447"/>
              </a:tblGrid>
              <a:tr h="547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Nr.</a:t>
                      </a:r>
                      <a:endParaRPr lang="lt-LT" sz="1400" kern="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Kriterijus</a:t>
                      </a:r>
                      <a:endParaRPr lang="lt-LT" sz="1400" kern="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2022 </a:t>
                      </a:r>
                      <a:r>
                        <a:rPr lang="lt-LT" sz="1400" b="1" kern="15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</a:t>
                      </a:r>
                      <a:r>
                        <a:rPr lang="lt-LT" sz="1400" b="1" kern="15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. pasiektas galutinis rezultatas</a:t>
                      </a:r>
                      <a:endParaRPr lang="lt-LT" sz="1400" kern="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2022 m. </a:t>
                      </a:r>
                      <a:endParaRPr lang="lt-LT" sz="1400" b="1" kern="15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siektina reikšmė,</a:t>
                      </a:r>
                      <a:r>
                        <a:rPr lang="lt-LT" sz="1400" b="1" kern="15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lt-LT" sz="1400" b="1" u="sng" kern="15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(nustatyta 2014 m. )</a:t>
                      </a:r>
                      <a:endParaRPr lang="lt-LT" sz="1400" u="sng" kern="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9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1.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Vidutinis metinis gyventojų skaičius (metų pradžios </a:t>
                      </a: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duomenys)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  <a:r>
                        <a:rPr lang="lt-LT" sz="1300" b="1" kern="15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27 790 </a:t>
                      </a:r>
                      <a:endParaRPr lang="lt-LT" sz="1300" b="1" kern="15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27 600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2.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Natūrali gyventojų kaita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0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  <a:r>
                        <a:rPr lang="lt-LT" sz="1300" b="0" kern="1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-</a:t>
                      </a:r>
                      <a:r>
                        <a:rPr lang="lt-LT" sz="1300" b="1" kern="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371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-350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3.</a:t>
                      </a:r>
                      <a:endParaRPr lang="lt-LT" sz="1300" kern="15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Migracijos </a:t>
                      </a: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neto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0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-36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-320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0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4.</a:t>
                      </a:r>
                      <a:endParaRPr lang="lt-LT" sz="1300" kern="15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Tiesioginės užsienio investicijos (metų pradžios duomenys):                          </a:t>
                      </a:r>
                      <a:endParaRPr lang="lt-LT" sz="1300" kern="1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   a</a:t>
                      </a: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) mln. EUR;                                          </a:t>
                      </a:r>
                      <a:endParaRPr lang="lt-LT" sz="1300" kern="1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   </a:t>
                      </a: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b) tenkančios vienam gyventojui (EUR)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0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  <a:r>
                        <a:rPr lang="lt-LT" sz="1300" b="1" kern="15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a</a:t>
                      </a:r>
                      <a:r>
                        <a:rPr lang="lt-LT" sz="1300" b="1" kern="15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) 42,41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b) 1504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0,6             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b) 21,7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0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5.</a:t>
                      </a:r>
                      <a:endParaRPr lang="lt-LT" sz="1300" kern="15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Materialinės investicijos (metų pradžios duomenys):                               </a:t>
                      </a:r>
                      <a:endParaRPr lang="lt-LT" sz="1300" kern="1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a) mln. EUR;                                                </a:t>
                      </a:r>
                      <a:endParaRPr lang="lt-LT" sz="1300" kern="1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 b</a:t>
                      </a: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) tenkančios vienam gyventojui (EUR)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0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  <a:r>
                        <a:rPr lang="lt-LT" sz="1300" b="1" kern="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a</a:t>
                      </a:r>
                      <a:r>
                        <a:rPr lang="lt-LT" sz="1300" b="1" kern="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) 39,95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b) 1390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44,0         </a:t>
                      </a:r>
                    </a:p>
                    <a:p>
                      <a:pPr marL="228600"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lt-LT" sz="13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1 594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6.</a:t>
                      </a:r>
                      <a:endParaRPr lang="lt-LT" sz="1300" kern="15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Veikiančių ūkio subjektų skaičius, tenkantis 1000-iui gyventojų (vnt.)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0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27,7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0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 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17,5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7.</a:t>
                      </a:r>
                      <a:endParaRPr lang="lt-LT" sz="1300" kern="15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Registruotų bedarbių ir darbingo amžiaus gyventojų santykis (proc.)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0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  <a:endParaRPr lang="lt-LT" sz="1300" b="0" kern="15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12,1</a:t>
                      </a:r>
                      <a:endParaRPr lang="lt-LT" sz="1300" b="1" kern="15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7,0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8.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Vidutinis mėnesinis bruto darbo užmokestis (EUR)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0" kern="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b="1" kern="15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ahoma"/>
                        </a:rPr>
                        <a:t>1418,70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300" kern="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700</a:t>
                      </a:r>
                      <a:endParaRPr lang="lt-LT" sz="1300" kern="150" dirty="0">
                        <a:effectLst/>
                        <a:latin typeface="+mn-lt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7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5F7-996C-48BE-A0DA-B8BF6E6998BE}" type="datetime1">
              <a:rPr lang="en-US" smtClean="0"/>
              <a:t>6/26/2023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6</a:t>
            </a:fld>
            <a:endParaRPr lang="x-none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5767385" y="1019174"/>
            <a:ext cx="467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/>
              <a:t>PRIORITETŲ PASIEKIMO VERTINIMAS</a:t>
            </a:r>
            <a:endParaRPr lang="lt-LT" sz="2800" b="1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5300" y="2862262"/>
            <a:ext cx="323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</a:rPr>
              <a:t>ILGALAIKIŲ </a:t>
            </a:r>
            <a:r>
              <a:rPr lang="en-US" sz="2800" b="1" dirty="0" smtClean="0">
                <a:solidFill>
                  <a:schemeClr val="bg1"/>
                </a:solidFill>
              </a:rPr>
              <a:t>PRIORITET</a:t>
            </a:r>
            <a:r>
              <a:rPr lang="lt-LT" sz="2800" b="1" dirty="0" smtClean="0">
                <a:solidFill>
                  <a:schemeClr val="bg1"/>
                </a:solidFill>
              </a:rPr>
              <a:t>Ų PASIEKIMO VERTINIMAS</a:t>
            </a:r>
            <a:endParaRPr lang="lt-L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3900-2B1E-4CF8-B408-B37874A3BB53}" type="datetime1">
              <a:rPr lang="en-US" smtClean="0"/>
              <a:t>6/26/2023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7</a:t>
            </a:fld>
            <a:endParaRPr lang="x-none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97091" y="3491345"/>
            <a:ext cx="351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11" name="TextBox 10"/>
          <p:cNvSpPr txBox="1"/>
          <p:nvPr/>
        </p:nvSpPr>
        <p:spPr>
          <a:xfrm>
            <a:off x="8049491" y="3643745"/>
            <a:ext cx="351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8497457" y="2905081"/>
            <a:ext cx="351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Ekonominės plėtros skatinimas ir konkurencingumo didinimas</a:t>
            </a:r>
            <a:endParaRPr lang="lt-LT" dirty="0">
              <a:solidFill>
                <a:schemeClr val="bg1"/>
              </a:solidFill>
            </a:endParaRPr>
          </a:p>
          <a:p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6664038" y="4214620"/>
            <a:ext cx="351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Sumanios visuomenės ir socialinės gerovės kūrimas</a:t>
            </a:r>
            <a:endParaRPr lang="lt-LT" b="1" dirty="0">
              <a:solidFill>
                <a:schemeClr val="bg1"/>
              </a:solidFill>
            </a:endParaRPr>
          </a:p>
          <a:p>
            <a:pPr algn="ctr"/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4685144" y="5569545"/>
            <a:ext cx="430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Darnus teritorijų ir infrastruktūros vystymas</a:t>
            </a:r>
            <a:endParaRPr lang="lt-LT" b="1" dirty="0">
              <a:solidFill>
                <a:schemeClr val="bg1"/>
              </a:solidFill>
            </a:endParaRPr>
          </a:p>
          <a:p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9924475" y="2229461"/>
            <a:ext cx="66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lt-LT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1529" y="4937665"/>
            <a:ext cx="66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lt-LT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4183" y="3597440"/>
            <a:ext cx="66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86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3FE5-3807-4828-AFC8-E16E0273DD00}" type="datetime1">
              <a:rPr lang="en-US" smtClean="0"/>
              <a:t>6/26/2023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8</a:t>
            </a:fld>
            <a:endParaRPr lang="x-none"/>
          </a:p>
        </p:txBody>
      </p:sp>
      <p:sp>
        <p:nvSpPr>
          <p:cNvPr id="7" name="AutoShape 2" descr="Hand writing support word with chalk on ... | Stock Video | Pond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AutoShape 2" descr="Chalkboard Background Deals, 57% OFF | www.enaco.com.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9" name="AutoShape 4" descr="Chalkboard Background Deals, 57% OFF | www.enaco.com.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0" name="AutoShape 6" descr="Boards Pictures | Download Free Images on Unsplash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1" name="AutoShape 12" descr="Black Chalkboard Wallpapers - Top Free Black Chalkboard Backgrounds -  WallpaperAcc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2" name="AutoShape 14" descr="486 Chalk Drawing Blackboard Chalk To Do List Stock Photos, Pictures &amp;  Royalty-Free Images - iStock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" name="AutoShape 2" descr="Balance Particularity Generality Chalkboard Drawing Black Chalkboard Stock  Photo by ©IUshakovsky 49208296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6667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7575" y="607497"/>
            <a:ext cx="99068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b="1" dirty="0" smtClean="0">
                <a:solidFill>
                  <a:schemeClr val="bg1"/>
                </a:solidFill>
              </a:rPr>
              <a:t>Rokiškio SPP suformuoti </a:t>
            </a:r>
            <a:r>
              <a:rPr lang="lt-LT" sz="2500" b="1" dirty="0" smtClean="0">
                <a:solidFill>
                  <a:schemeClr val="accent5">
                    <a:lumMod val="75000"/>
                  </a:schemeClr>
                </a:solidFill>
              </a:rPr>
              <a:t>48</a:t>
            </a:r>
            <a:r>
              <a:rPr lang="lt-LT" sz="2500" b="1" dirty="0" smtClean="0">
                <a:solidFill>
                  <a:schemeClr val="bg1"/>
                </a:solidFill>
              </a:rPr>
              <a:t> </a:t>
            </a:r>
            <a:r>
              <a:rPr lang="lt-LT" sz="2200" b="1" dirty="0" smtClean="0">
                <a:solidFill>
                  <a:schemeClr val="bg1"/>
                </a:solidFill>
              </a:rPr>
              <a:t>prioritetų vertinimo kriterijai, kuriems siektinos reikšmės nebuvo numatytos</a:t>
            </a:r>
            <a:endParaRPr lang="lt-LT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75" y="5144168"/>
            <a:ext cx="9557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200" b="1" dirty="0" smtClean="0">
                <a:solidFill>
                  <a:srgbClr val="92D050"/>
                </a:solidFill>
              </a:rPr>
              <a:t>Daugiausiai </a:t>
            </a:r>
            <a:r>
              <a:rPr lang="lt-LT" sz="2200" b="1" dirty="0">
                <a:solidFill>
                  <a:srgbClr val="92D050"/>
                </a:solidFill>
              </a:rPr>
              <a:t>teigiamų tendencijų turėjo 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II prioriteto „</a:t>
            </a:r>
            <a:r>
              <a:rPr lang="lt-LT" sz="2400" b="1" dirty="0">
                <a:solidFill>
                  <a:schemeClr val="accent5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Sumanios visuomenės ir socialinės gerovės </a:t>
            </a:r>
            <a:r>
              <a:rPr lang="lt-LT" sz="2400" b="1" dirty="0" smtClean="0">
                <a:solidFill>
                  <a:schemeClr val="accent5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kūrimas</a:t>
            </a:r>
            <a:r>
              <a:rPr lang="lt-LT" sz="2400" b="1" dirty="0" smtClean="0">
                <a:solidFill>
                  <a:schemeClr val="accent5">
                    <a:lumMod val="75000"/>
                  </a:schemeClr>
                </a:solidFill>
              </a:rPr>
              <a:t>“ </a:t>
            </a:r>
            <a:r>
              <a:rPr lang="lt-LT" sz="2200" b="1" dirty="0" smtClean="0">
                <a:solidFill>
                  <a:srgbClr val="92D050"/>
                </a:solidFill>
              </a:rPr>
              <a:t>vertinimo kriterijai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5927" y="2073275"/>
            <a:ext cx="519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b="1" dirty="0">
                <a:solidFill>
                  <a:schemeClr val="bg1"/>
                </a:solidFill>
              </a:rPr>
              <a:t>teigiamas tendencijas -</a:t>
            </a:r>
            <a:r>
              <a:rPr lang="lt-LT" sz="2200" b="1" dirty="0" smtClean="0">
                <a:solidFill>
                  <a:schemeClr val="bg1"/>
                </a:solidFill>
              </a:rPr>
              <a:t> 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26 </a:t>
            </a:r>
            <a:r>
              <a:rPr lang="lt-LT" sz="2200" b="1" dirty="0">
                <a:solidFill>
                  <a:schemeClr val="bg1"/>
                </a:solidFill>
              </a:rPr>
              <a:t>rodikliai</a:t>
            </a:r>
          </a:p>
          <a:p>
            <a:endParaRPr lang="lt-LT" dirty="0"/>
          </a:p>
        </p:txBody>
      </p:sp>
      <p:sp>
        <p:nvSpPr>
          <p:cNvPr id="17" name="TextBox 16"/>
          <p:cNvSpPr txBox="1"/>
          <p:nvPr/>
        </p:nvSpPr>
        <p:spPr>
          <a:xfrm>
            <a:off x="596900" y="2827328"/>
            <a:ext cx="5184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b="1" dirty="0">
                <a:solidFill>
                  <a:schemeClr val="bg1"/>
                </a:solidFill>
              </a:rPr>
              <a:t>kintančias </a:t>
            </a:r>
            <a:r>
              <a:rPr lang="lt-LT" sz="2200" b="1" dirty="0" smtClean="0">
                <a:solidFill>
                  <a:schemeClr val="bg1"/>
                </a:solidFill>
              </a:rPr>
              <a:t>arba </a:t>
            </a:r>
            <a:r>
              <a:rPr lang="lt-LT" sz="2200" b="1" dirty="0">
                <a:solidFill>
                  <a:schemeClr val="bg1"/>
                </a:solidFill>
              </a:rPr>
              <a:t>įtakojamas kitų </a:t>
            </a:r>
            <a:r>
              <a:rPr lang="lt-LT" sz="2200" b="1" dirty="0" smtClean="0">
                <a:solidFill>
                  <a:schemeClr val="bg1"/>
                </a:solidFill>
              </a:rPr>
              <a:t>veiksnių tendencijas  -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r>
              <a:rPr lang="lt-LT" sz="2200" b="1" dirty="0" smtClean="0">
                <a:solidFill>
                  <a:srgbClr val="FF0000"/>
                </a:solidFill>
              </a:rPr>
              <a:t> </a:t>
            </a:r>
            <a:r>
              <a:rPr lang="lt-LT" sz="2200" b="1" dirty="0" smtClean="0">
                <a:solidFill>
                  <a:schemeClr val="bg1"/>
                </a:solidFill>
              </a:rPr>
              <a:t>rodiklių</a:t>
            </a:r>
            <a:endParaRPr lang="lt-LT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8761" y="4141186"/>
            <a:ext cx="5430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b="1" dirty="0">
                <a:solidFill>
                  <a:schemeClr val="bg1"/>
                </a:solidFill>
              </a:rPr>
              <a:t>n</a:t>
            </a:r>
            <a:r>
              <a:rPr lang="lt-LT" sz="2200" b="1" dirty="0" smtClean="0">
                <a:solidFill>
                  <a:schemeClr val="bg1"/>
                </a:solidFill>
              </a:rPr>
              <a:t>eigiamas tendencijas  - 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lt-LT" sz="2200" b="1" dirty="0" smtClean="0">
                <a:solidFill>
                  <a:schemeClr val="bg1"/>
                </a:solidFill>
              </a:rPr>
              <a:t> rodikliai</a:t>
            </a:r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33023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D3F-349B-4D59-8F76-233F9348D2EE}" type="datetime1">
              <a:rPr lang="en-US" smtClean="0"/>
              <a:t>6/26/2023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9</a:t>
            </a:fld>
            <a:endParaRPr lang="x-none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049" y="2736502"/>
            <a:ext cx="2816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</a:rPr>
              <a:t>PRIEMONIŲ PLANO ĮGYVENDINIMO VERTINIMAS</a:t>
            </a:r>
            <a:endParaRPr lang="lt-L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kiski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D2"/>
      </a:accent1>
      <a:accent2>
        <a:srgbClr val="FF1D5A"/>
      </a:accent2>
      <a:accent3>
        <a:srgbClr val="FFCC37"/>
      </a:accent3>
      <a:accent4>
        <a:srgbClr val="668EE4"/>
      </a:accent4>
      <a:accent5>
        <a:srgbClr val="FFA4BD"/>
      </a:accent5>
      <a:accent6>
        <a:srgbClr val="FFEBAE"/>
      </a:accent6>
      <a:hlink>
        <a:srgbClr val="0044D2"/>
      </a:hlink>
      <a:folHlink>
        <a:srgbClr val="668EE4"/>
      </a:folHlink>
    </a:clrScheme>
    <a:fontScheme name="Rokiškis">
      <a:majorFont>
        <a:latin typeface="Antipo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534</Words>
  <Application>Microsoft Office PowerPoint</Application>
  <PresentationFormat>Pasirinktinai</PresentationFormat>
  <Paragraphs>159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Office Theme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DĖKOJAME UŽ JŪSŲ DĖMESĮ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EZCO Creative</dc:creator>
  <cp:lastModifiedBy>Agnė Grizevičiūtė</cp:lastModifiedBy>
  <cp:revision>90</cp:revision>
  <dcterms:created xsi:type="dcterms:W3CDTF">2021-12-08T13:44:32Z</dcterms:created>
  <dcterms:modified xsi:type="dcterms:W3CDTF">2023-06-26T08:07:11Z</dcterms:modified>
</cp:coreProperties>
</file>